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onsolas" panose="020B0609020204030204" pitchFamily="49" charset="0"/>
      <p:regular r:id="rId10"/>
      <p:bold r:id="rId11"/>
      <p:italic r:id="rId12"/>
      <p:boldItalic r:id="rId13"/>
    </p:embeddedFont>
    <p:embeddedFont>
      <p:font typeface="Patrick Hand" panose="000005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122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C877-555D-2F4A-A943-E82914949FD2}"/>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BD594C1E-BF84-5F75-5820-2F184FA985C6}"/>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757A7E0C-F0CC-E073-D113-8BD1A0D18934}"/>
              </a:ext>
            </a:extLst>
          </p:cNvPr>
          <p:cNvSpPr>
            <a:spLocks noGrp="1"/>
          </p:cNvSpPr>
          <p:nvPr>
            <p:ph type="dt" sz="half" idx="10"/>
          </p:nvPr>
        </p:nvSpPr>
        <p:spPr/>
        <p:txBody>
          <a:bodyPr/>
          <a:lstStyle/>
          <a:p>
            <a:fld id="{B23DD0F4-B3EC-4689-8FFA-412C2FC8BC7B}" type="datetimeFigureOut">
              <a:rPr lang="en-US" smtClean="0"/>
              <a:t>05-Oct-25</a:t>
            </a:fld>
            <a:endParaRPr lang="en-US"/>
          </a:p>
        </p:txBody>
      </p:sp>
      <p:sp>
        <p:nvSpPr>
          <p:cNvPr id="5" name="Footer Placeholder 4">
            <a:extLst>
              <a:ext uri="{FF2B5EF4-FFF2-40B4-BE49-F238E27FC236}">
                <a16:creationId xmlns:a16="http://schemas.microsoft.com/office/drawing/2014/main" id="{458E40EA-24B3-9EE7-58F3-8378AC879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FF316D-FF5C-CFFE-27F4-EC516254942D}"/>
              </a:ext>
            </a:extLst>
          </p:cNvPr>
          <p:cNvSpPr>
            <a:spLocks noGrp="1"/>
          </p:cNvSpPr>
          <p:nvPr>
            <p:ph type="sldNum" sz="quarter" idx="12"/>
          </p:nvPr>
        </p:nvSpPr>
        <p:spPr/>
        <p:txBody>
          <a:bodyPr/>
          <a:lstStyle/>
          <a:p>
            <a:fld id="{6427AEFC-53F2-4980-AB2F-483146854D67}" type="slidenum">
              <a:rPr lang="en-US" smtClean="0"/>
              <a:t>‹#›</a:t>
            </a:fld>
            <a:endParaRPr lang="en-US"/>
          </a:p>
        </p:txBody>
      </p:sp>
    </p:spTree>
    <p:extLst>
      <p:ext uri="{BB962C8B-B14F-4D97-AF65-F5344CB8AC3E}">
        <p14:creationId xmlns:p14="http://schemas.microsoft.com/office/powerpoint/2010/main" val="17303394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98D4-0479-DA57-CEFE-84E3312520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DC149-AAB1-E297-1963-EE631FD345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9E125D-53AA-9AA7-31B7-5FD736F809E2}"/>
              </a:ext>
            </a:extLst>
          </p:cNvPr>
          <p:cNvSpPr>
            <a:spLocks noGrp="1"/>
          </p:cNvSpPr>
          <p:nvPr>
            <p:ph type="dt" sz="half" idx="10"/>
          </p:nvPr>
        </p:nvSpPr>
        <p:spPr/>
        <p:txBody>
          <a:bodyPr/>
          <a:lstStyle/>
          <a:p>
            <a:fld id="{B23DD0F4-B3EC-4689-8FFA-412C2FC8BC7B}" type="datetimeFigureOut">
              <a:rPr lang="en-US" smtClean="0"/>
              <a:t>05-Oct-25</a:t>
            </a:fld>
            <a:endParaRPr lang="en-US"/>
          </a:p>
        </p:txBody>
      </p:sp>
      <p:sp>
        <p:nvSpPr>
          <p:cNvPr id="5" name="Footer Placeholder 4">
            <a:extLst>
              <a:ext uri="{FF2B5EF4-FFF2-40B4-BE49-F238E27FC236}">
                <a16:creationId xmlns:a16="http://schemas.microsoft.com/office/drawing/2014/main" id="{58288360-6D6C-104C-6370-6F5BE5D1D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774FD-D5A6-2B63-4F84-DCC322FB858C}"/>
              </a:ext>
            </a:extLst>
          </p:cNvPr>
          <p:cNvSpPr>
            <a:spLocks noGrp="1"/>
          </p:cNvSpPr>
          <p:nvPr>
            <p:ph type="sldNum" sz="quarter" idx="12"/>
          </p:nvPr>
        </p:nvSpPr>
        <p:spPr/>
        <p:txBody>
          <a:bodyPr/>
          <a:lstStyle/>
          <a:p>
            <a:fld id="{6427AEFC-53F2-4980-AB2F-483146854D67}" type="slidenum">
              <a:rPr lang="en-US" smtClean="0"/>
              <a:t>‹#›</a:t>
            </a:fld>
            <a:endParaRPr lang="en-US"/>
          </a:p>
        </p:txBody>
      </p:sp>
    </p:spTree>
    <p:extLst>
      <p:ext uri="{BB962C8B-B14F-4D97-AF65-F5344CB8AC3E}">
        <p14:creationId xmlns:p14="http://schemas.microsoft.com/office/powerpoint/2010/main" val="9129046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15651D-8AED-AD79-5B20-2DE9AB98DEFC}"/>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686CED-FAF6-4055-1163-613940C61813}"/>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9EC9D9-C106-A02F-2C10-D23A6554275E}"/>
              </a:ext>
            </a:extLst>
          </p:cNvPr>
          <p:cNvSpPr>
            <a:spLocks noGrp="1"/>
          </p:cNvSpPr>
          <p:nvPr>
            <p:ph type="dt" sz="half" idx="10"/>
          </p:nvPr>
        </p:nvSpPr>
        <p:spPr/>
        <p:txBody>
          <a:bodyPr/>
          <a:lstStyle/>
          <a:p>
            <a:fld id="{B23DD0F4-B3EC-4689-8FFA-412C2FC8BC7B}" type="datetimeFigureOut">
              <a:rPr lang="en-US" smtClean="0"/>
              <a:t>05-Oct-25</a:t>
            </a:fld>
            <a:endParaRPr lang="en-US"/>
          </a:p>
        </p:txBody>
      </p:sp>
      <p:sp>
        <p:nvSpPr>
          <p:cNvPr id="5" name="Footer Placeholder 4">
            <a:extLst>
              <a:ext uri="{FF2B5EF4-FFF2-40B4-BE49-F238E27FC236}">
                <a16:creationId xmlns:a16="http://schemas.microsoft.com/office/drawing/2014/main" id="{7CB194E5-D9F8-C0CC-A994-3F54B3DF81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FB1C5D-0E41-74F2-B80C-312AE630585B}"/>
              </a:ext>
            </a:extLst>
          </p:cNvPr>
          <p:cNvSpPr>
            <a:spLocks noGrp="1"/>
          </p:cNvSpPr>
          <p:nvPr>
            <p:ph type="sldNum" sz="quarter" idx="12"/>
          </p:nvPr>
        </p:nvSpPr>
        <p:spPr/>
        <p:txBody>
          <a:bodyPr/>
          <a:lstStyle/>
          <a:p>
            <a:fld id="{6427AEFC-53F2-4980-AB2F-483146854D67}" type="slidenum">
              <a:rPr lang="en-US" smtClean="0"/>
              <a:t>‹#›</a:t>
            </a:fld>
            <a:endParaRPr lang="en-US"/>
          </a:p>
        </p:txBody>
      </p:sp>
    </p:spTree>
    <p:extLst>
      <p:ext uri="{BB962C8B-B14F-4D97-AF65-F5344CB8AC3E}">
        <p14:creationId xmlns:p14="http://schemas.microsoft.com/office/powerpoint/2010/main" val="388084072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999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462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646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360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268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314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3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E855-DFBE-C248-85A6-4D52347AC1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4AFCF-4D19-59A1-B2BE-64D86E9BF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7FA2B1-2706-A036-309C-6983609518E1}"/>
              </a:ext>
            </a:extLst>
          </p:cNvPr>
          <p:cNvSpPr>
            <a:spLocks noGrp="1"/>
          </p:cNvSpPr>
          <p:nvPr>
            <p:ph type="dt" sz="half" idx="10"/>
          </p:nvPr>
        </p:nvSpPr>
        <p:spPr/>
        <p:txBody>
          <a:bodyPr/>
          <a:lstStyle/>
          <a:p>
            <a:fld id="{B23DD0F4-B3EC-4689-8FFA-412C2FC8BC7B}" type="datetimeFigureOut">
              <a:rPr lang="en-US" smtClean="0"/>
              <a:t>05-Oct-25</a:t>
            </a:fld>
            <a:endParaRPr lang="en-US"/>
          </a:p>
        </p:txBody>
      </p:sp>
      <p:sp>
        <p:nvSpPr>
          <p:cNvPr id="5" name="Footer Placeholder 4">
            <a:extLst>
              <a:ext uri="{FF2B5EF4-FFF2-40B4-BE49-F238E27FC236}">
                <a16:creationId xmlns:a16="http://schemas.microsoft.com/office/drawing/2014/main" id="{EA61A673-7389-345C-22AF-2FCDBEE02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282EF-2ECA-B655-4D05-3E11407679EE}"/>
              </a:ext>
            </a:extLst>
          </p:cNvPr>
          <p:cNvSpPr>
            <a:spLocks noGrp="1"/>
          </p:cNvSpPr>
          <p:nvPr>
            <p:ph type="sldNum" sz="quarter" idx="12"/>
          </p:nvPr>
        </p:nvSpPr>
        <p:spPr/>
        <p:txBody>
          <a:bodyPr/>
          <a:lstStyle/>
          <a:p>
            <a:fld id="{6427AEFC-53F2-4980-AB2F-483146854D67}" type="slidenum">
              <a:rPr lang="en-US" smtClean="0"/>
              <a:t>‹#›</a:t>
            </a:fld>
            <a:endParaRPr lang="en-US"/>
          </a:p>
        </p:txBody>
      </p:sp>
    </p:spTree>
    <p:extLst>
      <p:ext uri="{BB962C8B-B14F-4D97-AF65-F5344CB8AC3E}">
        <p14:creationId xmlns:p14="http://schemas.microsoft.com/office/powerpoint/2010/main" val="30538411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BD40-606D-0E63-77CC-7D7E7DB854AD}"/>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BBAC32E8-2173-7C0E-3B05-4E4B89436EFE}"/>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89A420-D411-34AA-B114-5396777A960A}"/>
              </a:ext>
            </a:extLst>
          </p:cNvPr>
          <p:cNvSpPr>
            <a:spLocks noGrp="1"/>
          </p:cNvSpPr>
          <p:nvPr>
            <p:ph type="dt" sz="half" idx="10"/>
          </p:nvPr>
        </p:nvSpPr>
        <p:spPr/>
        <p:txBody>
          <a:bodyPr/>
          <a:lstStyle/>
          <a:p>
            <a:fld id="{B23DD0F4-B3EC-4689-8FFA-412C2FC8BC7B}" type="datetimeFigureOut">
              <a:rPr lang="en-US" smtClean="0"/>
              <a:t>05-Oct-25</a:t>
            </a:fld>
            <a:endParaRPr lang="en-US"/>
          </a:p>
        </p:txBody>
      </p:sp>
      <p:sp>
        <p:nvSpPr>
          <p:cNvPr id="5" name="Footer Placeholder 4">
            <a:extLst>
              <a:ext uri="{FF2B5EF4-FFF2-40B4-BE49-F238E27FC236}">
                <a16:creationId xmlns:a16="http://schemas.microsoft.com/office/drawing/2014/main" id="{44EBA48B-2AE5-4EFB-A536-02873925B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9B4ED8-7850-9DDA-CE14-61AD438FA927}"/>
              </a:ext>
            </a:extLst>
          </p:cNvPr>
          <p:cNvSpPr>
            <a:spLocks noGrp="1"/>
          </p:cNvSpPr>
          <p:nvPr>
            <p:ph type="sldNum" sz="quarter" idx="12"/>
          </p:nvPr>
        </p:nvSpPr>
        <p:spPr/>
        <p:txBody>
          <a:bodyPr/>
          <a:lstStyle/>
          <a:p>
            <a:fld id="{6427AEFC-53F2-4980-AB2F-483146854D67}" type="slidenum">
              <a:rPr lang="en-US" smtClean="0"/>
              <a:t>‹#›</a:t>
            </a:fld>
            <a:endParaRPr lang="en-US"/>
          </a:p>
        </p:txBody>
      </p:sp>
    </p:spTree>
    <p:extLst>
      <p:ext uri="{BB962C8B-B14F-4D97-AF65-F5344CB8AC3E}">
        <p14:creationId xmlns:p14="http://schemas.microsoft.com/office/powerpoint/2010/main" val="183728900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935FB-B1D4-AB61-89DA-0878391A85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7489A-6BFF-2CEA-C7EE-9E48740C4C6F}"/>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ED2618-6320-376E-5120-871D20640B91}"/>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9C39B5-AC06-A66B-7733-F7A4FD4615AD}"/>
              </a:ext>
            </a:extLst>
          </p:cNvPr>
          <p:cNvSpPr>
            <a:spLocks noGrp="1"/>
          </p:cNvSpPr>
          <p:nvPr>
            <p:ph type="dt" sz="half" idx="10"/>
          </p:nvPr>
        </p:nvSpPr>
        <p:spPr/>
        <p:txBody>
          <a:bodyPr/>
          <a:lstStyle/>
          <a:p>
            <a:fld id="{B23DD0F4-B3EC-4689-8FFA-412C2FC8BC7B}" type="datetimeFigureOut">
              <a:rPr lang="en-US" smtClean="0"/>
              <a:t>05-Oct-25</a:t>
            </a:fld>
            <a:endParaRPr lang="en-US"/>
          </a:p>
        </p:txBody>
      </p:sp>
      <p:sp>
        <p:nvSpPr>
          <p:cNvPr id="6" name="Footer Placeholder 5">
            <a:extLst>
              <a:ext uri="{FF2B5EF4-FFF2-40B4-BE49-F238E27FC236}">
                <a16:creationId xmlns:a16="http://schemas.microsoft.com/office/drawing/2014/main" id="{CEA2A8AE-30E7-6B7B-6957-8D1032D770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635D30-209E-1C07-6C72-236968E5B399}"/>
              </a:ext>
            </a:extLst>
          </p:cNvPr>
          <p:cNvSpPr>
            <a:spLocks noGrp="1"/>
          </p:cNvSpPr>
          <p:nvPr>
            <p:ph type="sldNum" sz="quarter" idx="12"/>
          </p:nvPr>
        </p:nvSpPr>
        <p:spPr/>
        <p:txBody>
          <a:bodyPr/>
          <a:lstStyle/>
          <a:p>
            <a:fld id="{6427AEFC-53F2-4980-AB2F-483146854D67}" type="slidenum">
              <a:rPr lang="en-US" smtClean="0"/>
              <a:t>‹#›</a:t>
            </a:fld>
            <a:endParaRPr lang="en-US"/>
          </a:p>
        </p:txBody>
      </p:sp>
    </p:spTree>
    <p:extLst>
      <p:ext uri="{BB962C8B-B14F-4D97-AF65-F5344CB8AC3E}">
        <p14:creationId xmlns:p14="http://schemas.microsoft.com/office/powerpoint/2010/main" val="39363727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E7DA-57DC-D4CE-810A-C6D983ADFB9A}"/>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43F867-1EE1-D867-7627-76619D8D7746}"/>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07AAD59-4654-B5CF-D5E9-3FB94DD08D40}"/>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8EFD7C-DEAD-1BFA-661D-8442273F7D89}"/>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17D2002C-DBDC-7046-1E7C-9056D71C4226}"/>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EBF6F2-360D-13E4-C67C-70324B9AD553}"/>
              </a:ext>
            </a:extLst>
          </p:cNvPr>
          <p:cNvSpPr>
            <a:spLocks noGrp="1"/>
          </p:cNvSpPr>
          <p:nvPr>
            <p:ph type="dt" sz="half" idx="10"/>
          </p:nvPr>
        </p:nvSpPr>
        <p:spPr/>
        <p:txBody>
          <a:bodyPr/>
          <a:lstStyle/>
          <a:p>
            <a:fld id="{B23DD0F4-B3EC-4689-8FFA-412C2FC8BC7B}" type="datetimeFigureOut">
              <a:rPr lang="en-US" smtClean="0"/>
              <a:t>05-Oct-25</a:t>
            </a:fld>
            <a:endParaRPr lang="en-US"/>
          </a:p>
        </p:txBody>
      </p:sp>
      <p:sp>
        <p:nvSpPr>
          <p:cNvPr id="8" name="Footer Placeholder 7">
            <a:extLst>
              <a:ext uri="{FF2B5EF4-FFF2-40B4-BE49-F238E27FC236}">
                <a16:creationId xmlns:a16="http://schemas.microsoft.com/office/drawing/2014/main" id="{EE58987A-2E44-0F46-4390-DDD5FF9490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37C6E3-24B7-0C25-7CD5-3E147CB7A0E1}"/>
              </a:ext>
            </a:extLst>
          </p:cNvPr>
          <p:cNvSpPr>
            <a:spLocks noGrp="1"/>
          </p:cNvSpPr>
          <p:nvPr>
            <p:ph type="sldNum" sz="quarter" idx="12"/>
          </p:nvPr>
        </p:nvSpPr>
        <p:spPr/>
        <p:txBody>
          <a:bodyPr/>
          <a:lstStyle/>
          <a:p>
            <a:fld id="{6427AEFC-53F2-4980-AB2F-483146854D67}" type="slidenum">
              <a:rPr lang="en-US" smtClean="0"/>
              <a:t>‹#›</a:t>
            </a:fld>
            <a:endParaRPr lang="en-US"/>
          </a:p>
        </p:txBody>
      </p:sp>
    </p:spTree>
    <p:extLst>
      <p:ext uri="{BB962C8B-B14F-4D97-AF65-F5344CB8AC3E}">
        <p14:creationId xmlns:p14="http://schemas.microsoft.com/office/powerpoint/2010/main" val="34262595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1BFF-A0BF-5E15-4E87-F65DD28044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35DDA1-3DF2-98CD-FD5D-4DF1D5CFF995}"/>
              </a:ext>
            </a:extLst>
          </p:cNvPr>
          <p:cNvSpPr>
            <a:spLocks noGrp="1"/>
          </p:cNvSpPr>
          <p:nvPr>
            <p:ph type="dt" sz="half" idx="10"/>
          </p:nvPr>
        </p:nvSpPr>
        <p:spPr/>
        <p:txBody>
          <a:bodyPr/>
          <a:lstStyle/>
          <a:p>
            <a:fld id="{B23DD0F4-B3EC-4689-8FFA-412C2FC8BC7B}" type="datetimeFigureOut">
              <a:rPr lang="en-US" smtClean="0"/>
              <a:t>05-Oct-25</a:t>
            </a:fld>
            <a:endParaRPr lang="en-US"/>
          </a:p>
        </p:txBody>
      </p:sp>
      <p:sp>
        <p:nvSpPr>
          <p:cNvPr id="4" name="Footer Placeholder 3">
            <a:extLst>
              <a:ext uri="{FF2B5EF4-FFF2-40B4-BE49-F238E27FC236}">
                <a16:creationId xmlns:a16="http://schemas.microsoft.com/office/drawing/2014/main" id="{4215645F-2408-7B8B-2719-EA04C10495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7ACCE6-B7AA-DC31-C1FB-20AC5A0FF286}"/>
              </a:ext>
            </a:extLst>
          </p:cNvPr>
          <p:cNvSpPr>
            <a:spLocks noGrp="1"/>
          </p:cNvSpPr>
          <p:nvPr>
            <p:ph type="sldNum" sz="quarter" idx="12"/>
          </p:nvPr>
        </p:nvSpPr>
        <p:spPr/>
        <p:txBody>
          <a:bodyPr/>
          <a:lstStyle/>
          <a:p>
            <a:fld id="{6427AEFC-53F2-4980-AB2F-483146854D67}" type="slidenum">
              <a:rPr lang="en-US" smtClean="0"/>
              <a:t>‹#›</a:t>
            </a:fld>
            <a:endParaRPr lang="en-US"/>
          </a:p>
        </p:txBody>
      </p:sp>
    </p:spTree>
    <p:extLst>
      <p:ext uri="{BB962C8B-B14F-4D97-AF65-F5344CB8AC3E}">
        <p14:creationId xmlns:p14="http://schemas.microsoft.com/office/powerpoint/2010/main" val="37003274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4597E3-7D31-EFFA-FB43-B26C86B839CE}"/>
              </a:ext>
            </a:extLst>
          </p:cNvPr>
          <p:cNvSpPr>
            <a:spLocks noGrp="1"/>
          </p:cNvSpPr>
          <p:nvPr>
            <p:ph type="dt" sz="half" idx="10"/>
          </p:nvPr>
        </p:nvSpPr>
        <p:spPr/>
        <p:txBody>
          <a:bodyPr/>
          <a:lstStyle/>
          <a:p>
            <a:fld id="{B23DD0F4-B3EC-4689-8FFA-412C2FC8BC7B}" type="datetimeFigureOut">
              <a:rPr lang="en-US" smtClean="0"/>
              <a:t>05-Oct-25</a:t>
            </a:fld>
            <a:endParaRPr lang="en-US"/>
          </a:p>
        </p:txBody>
      </p:sp>
      <p:sp>
        <p:nvSpPr>
          <p:cNvPr id="3" name="Footer Placeholder 2">
            <a:extLst>
              <a:ext uri="{FF2B5EF4-FFF2-40B4-BE49-F238E27FC236}">
                <a16:creationId xmlns:a16="http://schemas.microsoft.com/office/drawing/2014/main" id="{C259FA5B-C196-DA19-3D88-6AE98153EC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02C9EA-41D0-61B1-160C-ADD6E9B45DBD}"/>
              </a:ext>
            </a:extLst>
          </p:cNvPr>
          <p:cNvSpPr>
            <a:spLocks noGrp="1"/>
          </p:cNvSpPr>
          <p:nvPr>
            <p:ph type="sldNum" sz="quarter" idx="12"/>
          </p:nvPr>
        </p:nvSpPr>
        <p:spPr/>
        <p:txBody>
          <a:bodyPr/>
          <a:lstStyle/>
          <a:p>
            <a:fld id="{6427AEFC-53F2-4980-AB2F-483146854D67}" type="slidenum">
              <a:rPr lang="en-US" smtClean="0"/>
              <a:t>‹#›</a:t>
            </a:fld>
            <a:endParaRPr lang="en-US"/>
          </a:p>
        </p:txBody>
      </p:sp>
    </p:spTree>
    <p:extLst>
      <p:ext uri="{BB962C8B-B14F-4D97-AF65-F5344CB8AC3E}">
        <p14:creationId xmlns:p14="http://schemas.microsoft.com/office/powerpoint/2010/main" val="230055070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3762-5B97-162D-A866-D57F02677853}"/>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472C4356-425F-B875-3E52-9AB74FF6102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C028EC-07EE-F634-565D-E8AB8A52B8E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84E5E08D-C146-9B3F-2512-E7C906CBBD4A}"/>
              </a:ext>
            </a:extLst>
          </p:cNvPr>
          <p:cNvSpPr>
            <a:spLocks noGrp="1"/>
          </p:cNvSpPr>
          <p:nvPr>
            <p:ph type="dt" sz="half" idx="10"/>
          </p:nvPr>
        </p:nvSpPr>
        <p:spPr/>
        <p:txBody>
          <a:bodyPr/>
          <a:lstStyle/>
          <a:p>
            <a:fld id="{B23DD0F4-B3EC-4689-8FFA-412C2FC8BC7B}" type="datetimeFigureOut">
              <a:rPr lang="en-US" smtClean="0"/>
              <a:t>05-Oct-25</a:t>
            </a:fld>
            <a:endParaRPr lang="en-US"/>
          </a:p>
        </p:txBody>
      </p:sp>
      <p:sp>
        <p:nvSpPr>
          <p:cNvPr id="6" name="Footer Placeholder 5">
            <a:extLst>
              <a:ext uri="{FF2B5EF4-FFF2-40B4-BE49-F238E27FC236}">
                <a16:creationId xmlns:a16="http://schemas.microsoft.com/office/drawing/2014/main" id="{FA1099EB-F1E7-7030-A82A-CDD7CB9F44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A100C6-05F0-D0F2-09BA-C45DAD55DCDE}"/>
              </a:ext>
            </a:extLst>
          </p:cNvPr>
          <p:cNvSpPr>
            <a:spLocks noGrp="1"/>
          </p:cNvSpPr>
          <p:nvPr>
            <p:ph type="sldNum" sz="quarter" idx="12"/>
          </p:nvPr>
        </p:nvSpPr>
        <p:spPr/>
        <p:txBody>
          <a:bodyPr/>
          <a:lstStyle/>
          <a:p>
            <a:fld id="{6427AEFC-53F2-4980-AB2F-483146854D67}" type="slidenum">
              <a:rPr lang="en-US" smtClean="0"/>
              <a:t>‹#›</a:t>
            </a:fld>
            <a:endParaRPr lang="en-US"/>
          </a:p>
        </p:txBody>
      </p:sp>
    </p:spTree>
    <p:extLst>
      <p:ext uri="{BB962C8B-B14F-4D97-AF65-F5344CB8AC3E}">
        <p14:creationId xmlns:p14="http://schemas.microsoft.com/office/powerpoint/2010/main" val="3202191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2EBC-E384-FD12-58B0-23B3B61F2F7F}"/>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44E7E866-B399-7F74-9586-62012C29CB44}"/>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CA5D6BB2-AC18-B2AD-922C-C585E738E26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2A8FAF45-5E76-F9BB-6CE9-18EBF619692D}"/>
              </a:ext>
            </a:extLst>
          </p:cNvPr>
          <p:cNvSpPr>
            <a:spLocks noGrp="1"/>
          </p:cNvSpPr>
          <p:nvPr>
            <p:ph type="dt" sz="half" idx="10"/>
          </p:nvPr>
        </p:nvSpPr>
        <p:spPr/>
        <p:txBody>
          <a:bodyPr/>
          <a:lstStyle/>
          <a:p>
            <a:fld id="{B23DD0F4-B3EC-4689-8FFA-412C2FC8BC7B}" type="datetimeFigureOut">
              <a:rPr lang="en-US" smtClean="0"/>
              <a:t>05-Oct-25</a:t>
            </a:fld>
            <a:endParaRPr lang="en-US"/>
          </a:p>
        </p:txBody>
      </p:sp>
      <p:sp>
        <p:nvSpPr>
          <p:cNvPr id="6" name="Footer Placeholder 5">
            <a:extLst>
              <a:ext uri="{FF2B5EF4-FFF2-40B4-BE49-F238E27FC236}">
                <a16:creationId xmlns:a16="http://schemas.microsoft.com/office/drawing/2014/main" id="{E9365DC0-8E70-839A-F0CA-F99870EC42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9B342-06CA-5360-05FB-09F835FC12E1}"/>
              </a:ext>
            </a:extLst>
          </p:cNvPr>
          <p:cNvSpPr>
            <a:spLocks noGrp="1"/>
          </p:cNvSpPr>
          <p:nvPr>
            <p:ph type="sldNum" sz="quarter" idx="12"/>
          </p:nvPr>
        </p:nvSpPr>
        <p:spPr/>
        <p:txBody>
          <a:bodyPr/>
          <a:lstStyle/>
          <a:p>
            <a:fld id="{6427AEFC-53F2-4980-AB2F-483146854D67}" type="slidenum">
              <a:rPr lang="en-US" smtClean="0"/>
              <a:t>‹#›</a:t>
            </a:fld>
            <a:endParaRPr lang="en-US"/>
          </a:p>
        </p:txBody>
      </p:sp>
    </p:spTree>
    <p:extLst>
      <p:ext uri="{BB962C8B-B14F-4D97-AF65-F5344CB8AC3E}">
        <p14:creationId xmlns:p14="http://schemas.microsoft.com/office/powerpoint/2010/main" val="15817294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3FA000-C26B-3A0C-F07A-57883A59E038}"/>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F09248-6E9A-9687-51F8-4A937619DC44}"/>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76B0CA-1BAE-9F7D-E7C6-7C383C5EE65E}"/>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23DD0F4-B3EC-4689-8FFA-412C2FC8BC7B}" type="datetimeFigureOut">
              <a:rPr lang="en-US" smtClean="0"/>
              <a:t>05-Oct-25</a:t>
            </a:fld>
            <a:endParaRPr lang="en-US"/>
          </a:p>
        </p:txBody>
      </p:sp>
      <p:sp>
        <p:nvSpPr>
          <p:cNvPr id="5" name="Footer Placeholder 4">
            <a:extLst>
              <a:ext uri="{FF2B5EF4-FFF2-40B4-BE49-F238E27FC236}">
                <a16:creationId xmlns:a16="http://schemas.microsoft.com/office/drawing/2014/main" id="{EF8A8161-DDBB-0AEF-C3A7-3BA700BC6BB4}"/>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326D1E-4DAA-24BF-3A23-69DB03DDD8E7}"/>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427AEFC-53F2-4980-AB2F-483146854D67}" type="slidenum">
              <a:rPr lang="en-US" smtClean="0"/>
              <a:t>‹#›</a:t>
            </a:fld>
            <a:endParaRPr lang="en-US"/>
          </a:p>
        </p:txBody>
      </p:sp>
    </p:spTree>
    <p:extLst>
      <p:ext uri="{BB962C8B-B14F-4D97-AF65-F5344CB8AC3E}">
        <p14:creationId xmlns:p14="http://schemas.microsoft.com/office/powerpoint/2010/main" val="55734423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3087172"/>
            <a:ext cx="5716191" cy="617101"/>
          </a:xfrm>
          <a:prstGeom prst="rect">
            <a:avLst/>
          </a:prstGeom>
          <a:noFill/>
          <a:ln/>
        </p:spPr>
        <p:txBody>
          <a:bodyPr wrap="none" lIns="0" tIns="0" rIns="0" bIns="0" rtlCol="0" anchor="t"/>
          <a:lstStyle/>
          <a:p>
            <a:pPr marL="0" indent="0" algn="l">
              <a:lnSpc>
                <a:spcPts val="4850"/>
              </a:lnSpc>
              <a:buNone/>
            </a:pPr>
            <a:r>
              <a:rPr lang="en-US" sz="3850" dirty="0">
                <a:solidFill>
                  <a:srgbClr val="383838"/>
                </a:solidFill>
                <a:latin typeface="Patrick Hand" pitchFamily="34" charset="0"/>
                <a:ea typeface="Patrick Hand" pitchFamily="34" charset="-122"/>
                <a:cs typeface="Patrick Hand" pitchFamily="34" charset="-120"/>
              </a:rPr>
              <a:t>Space Biology Knowledge Engine</a:t>
            </a:r>
            <a:endParaRPr lang="en-US" sz="3850" dirty="0"/>
          </a:p>
        </p:txBody>
      </p:sp>
      <p:sp>
        <p:nvSpPr>
          <p:cNvPr id="4" name="Text 1"/>
          <p:cNvSpPr/>
          <p:nvPr/>
        </p:nvSpPr>
        <p:spPr>
          <a:xfrm>
            <a:off x="864037" y="4074557"/>
            <a:ext cx="7415927"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Harnessing NASA's bioscience experiments for deep-space exploration</a:t>
            </a:r>
            <a:endParaRPr lang="en-US" sz="1900" dirty="0"/>
          </a:p>
        </p:txBody>
      </p:sp>
      <p:sp>
        <p:nvSpPr>
          <p:cNvPr id="5" name="Text 2"/>
          <p:cNvSpPr/>
          <p:nvPr/>
        </p:nvSpPr>
        <p:spPr>
          <a:xfrm>
            <a:off x="864037" y="4747260"/>
            <a:ext cx="7415927" cy="1556721"/>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Presented by :</a:t>
            </a:r>
            <a:br>
              <a:rPr lang="en-US" sz="1900" dirty="0">
                <a:solidFill>
                  <a:srgbClr val="383838"/>
                </a:solidFill>
                <a:latin typeface="Patrick Hand" pitchFamily="34" charset="0"/>
                <a:ea typeface="Patrick Hand" pitchFamily="34" charset="-122"/>
                <a:cs typeface="Patrick Hand" pitchFamily="34" charset="-120"/>
              </a:rPr>
            </a:br>
            <a:r>
              <a:rPr lang="en-US" sz="1900" dirty="0">
                <a:solidFill>
                  <a:srgbClr val="383838"/>
                </a:solidFill>
                <a:latin typeface="Patrick Hand" pitchFamily="34" charset="0"/>
                <a:ea typeface="Patrick Hand" pitchFamily="34" charset="-122"/>
                <a:cs typeface="Patrick Hand" pitchFamily="34" charset="-120"/>
              </a:rPr>
              <a:t>	Mannu Mourya</a:t>
            </a:r>
          </a:p>
          <a:p>
            <a:pPr marL="0" indent="0" algn="l">
              <a:lnSpc>
                <a:spcPts val="3100"/>
              </a:lnSpc>
              <a:buNone/>
            </a:pPr>
            <a:r>
              <a:rPr lang="en-US" sz="1900" dirty="0">
                <a:solidFill>
                  <a:srgbClr val="383838"/>
                </a:solidFill>
                <a:latin typeface="Patrick Hand" pitchFamily="34" charset="0"/>
              </a:rPr>
              <a:t>	Yogesh Kumar</a:t>
            </a:r>
            <a:br>
              <a:rPr lang="en-US" sz="1900" dirty="0">
                <a:solidFill>
                  <a:srgbClr val="383838"/>
                </a:solidFill>
                <a:latin typeface="Patrick Hand" pitchFamily="34" charset="0"/>
              </a:rPr>
            </a:br>
            <a:r>
              <a:rPr lang="en-US" sz="1900" dirty="0">
                <a:solidFill>
                  <a:srgbClr val="383838"/>
                </a:solidFill>
                <a:latin typeface="Patrick Hand" pitchFamily="34" charset="0"/>
              </a:rPr>
              <a:t>	Navdeep Kaur</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127409"/>
            <a:ext cx="7415927" cy="1234202"/>
          </a:xfrm>
          <a:prstGeom prst="rect">
            <a:avLst/>
          </a:prstGeom>
          <a:noFill/>
          <a:ln/>
        </p:spPr>
        <p:txBody>
          <a:bodyPr wrap="square" lIns="0" tIns="0" rIns="0" bIns="0" rtlCol="0" anchor="t"/>
          <a:lstStyle/>
          <a:p>
            <a:pPr marL="0" indent="0" algn="l">
              <a:lnSpc>
                <a:spcPts val="4850"/>
              </a:lnSpc>
              <a:buNone/>
            </a:pPr>
            <a:r>
              <a:rPr lang="en-US" sz="3850" dirty="0">
                <a:solidFill>
                  <a:srgbClr val="383838"/>
                </a:solidFill>
                <a:latin typeface="Patrick Hand" pitchFamily="34" charset="0"/>
                <a:ea typeface="Patrick Hand" pitchFamily="34" charset="-122"/>
                <a:cs typeface="Patrick Hand" pitchFamily="34" charset="-120"/>
              </a:rPr>
              <a:t>Why We Need a Unified Bioscience Resource</a:t>
            </a:r>
            <a:endParaRPr lang="en-US" sz="3850" dirty="0"/>
          </a:p>
        </p:txBody>
      </p:sp>
      <p:sp>
        <p:nvSpPr>
          <p:cNvPr id="4" name="Text 1"/>
          <p:cNvSpPr/>
          <p:nvPr/>
        </p:nvSpPr>
        <p:spPr>
          <a:xfrm>
            <a:off x="6350437" y="3731895"/>
            <a:ext cx="7415927" cy="2370296"/>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Decades of NASA space biology experiments hold vital insights for Moon and Mars missions, yet data remains scattered across thousands of publications. This fragmentation slows research on life support systems and microgravity adaptations. The Space Biology Knowledge Engine addresses this by creating a centralized, searchable repository, accelerating discovery for mission planners and scientists.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4979" y="652939"/>
            <a:ext cx="5852517" cy="544235"/>
          </a:xfrm>
          <a:prstGeom prst="rect">
            <a:avLst/>
          </a:prstGeom>
          <a:noFill/>
          <a:ln/>
        </p:spPr>
        <p:txBody>
          <a:bodyPr wrap="none" lIns="0" tIns="0" rIns="0" bIns="0" rtlCol="0" anchor="t"/>
          <a:lstStyle/>
          <a:p>
            <a:pPr marL="0" indent="0" algn="l">
              <a:lnSpc>
                <a:spcPts val="4250"/>
              </a:lnSpc>
              <a:buNone/>
            </a:pPr>
            <a:r>
              <a:rPr lang="en-US" sz="3400" dirty="0">
                <a:solidFill>
                  <a:srgbClr val="383838"/>
                </a:solidFill>
                <a:latin typeface="Patrick Hand" pitchFamily="34" charset="0"/>
                <a:ea typeface="Patrick Hand" pitchFamily="34" charset="-122"/>
                <a:cs typeface="Patrick Hand" pitchFamily="34" charset="-120"/>
              </a:rPr>
              <a:t>Compiling NASA's Space Biology Data</a:t>
            </a:r>
            <a:endParaRPr lang="en-US" sz="3400" dirty="0"/>
          </a:p>
        </p:txBody>
      </p:sp>
      <p:sp>
        <p:nvSpPr>
          <p:cNvPr id="3" name="Text 1"/>
          <p:cNvSpPr/>
          <p:nvPr/>
        </p:nvSpPr>
        <p:spPr>
          <a:xfrm>
            <a:off x="784979" y="1632466"/>
            <a:ext cx="13060323" cy="696278"/>
          </a:xfrm>
          <a:prstGeom prst="rect">
            <a:avLst/>
          </a:prstGeom>
          <a:noFill/>
          <a:ln/>
        </p:spPr>
        <p:txBody>
          <a:bodyPr wrap="squar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Our dataset draws from public NASA sources, including key experiments on plant growth and adaptation in space. This compilation spans over 50 years, covering diverse organisms and environments.</a:t>
            </a:r>
            <a:endParaRPr lang="en-US" sz="1700" dirty="0"/>
          </a:p>
        </p:txBody>
      </p:sp>
      <p:sp>
        <p:nvSpPr>
          <p:cNvPr id="4" name="Shape 2"/>
          <p:cNvSpPr/>
          <p:nvPr/>
        </p:nvSpPr>
        <p:spPr>
          <a:xfrm>
            <a:off x="784979" y="2573536"/>
            <a:ext cx="13060323" cy="3833336"/>
          </a:xfrm>
          <a:prstGeom prst="roundRect">
            <a:avLst>
              <a:gd name="adj" fmla="val 2385"/>
            </a:avLst>
          </a:prstGeom>
          <a:noFill/>
          <a:ln w="7620">
            <a:solidFill>
              <a:srgbClr val="000000">
                <a:alpha val="8000"/>
              </a:srgbClr>
            </a:solidFill>
            <a:prstDash val="solid"/>
          </a:ln>
        </p:spPr>
      </p:sp>
      <p:sp>
        <p:nvSpPr>
          <p:cNvPr id="5" name="Shape 3"/>
          <p:cNvSpPr/>
          <p:nvPr/>
        </p:nvSpPr>
        <p:spPr>
          <a:xfrm>
            <a:off x="792599" y="2581156"/>
            <a:ext cx="13045083" cy="624364"/>
          </a:xfrm>
          <a:prstGeom prst="rect">
            <a:avLst/>
          </a:prstGeom>
          <a:solidFill>
            <a:srgbClr val="FFFFFF">
              <a:alpha val="4000"/>
            </a:srgbClr>
          </a:solidFill>
          <a:ln/>
        </p:spPr>
      </p:sp>
      <p:sp>
        <p:nvSpPr>
          <p:cNvPr id="6" name="Text 4"/>
          <p:cNvSpPr/>
          <p:nvPr/>
        </p:nvSpPr>
        <p:spPr>
          <a:xfrm>
            <a:off x="1010364" y="2719268"/>
            <a:ext cx="2822138" cy="348139"/>
          </a:xfrm>
          <a:prstGeom prst="rect">
            <a:avLst/>
          </a:prstGeom>
          <a:noFill/>
          <a:ln/>
        </p:spPr>
        <p:txBody>
          <a:bodyPr wrap="none" lIns="0" tIns="0" rIns="0" bIns="0" rtlCol="0" anchor="t"/>
          <a:lstStyle/>
          <a:p>
            <a:pPr marL="0" indent="0" algn="l">
              <a:lnSpc>
                <a:spcPts val="2700"/>
              </a:lnSpc>
              <a:buNone/>
            </a:pPr>
            <a:r>
              <a:rPr lang="en-US" sz="1700" b="1" dirty="0">
                <a:solidFill>
                  <a:srgbClr val="383838"/>
                </a:solidFill>
                <a:latin typeface="Patrick Hand" pitchFamily="34" charset="0"/>
                <a:ea typeface="Patrick Hand" pitchFamily="34" charset="-122"/>
                <a:cs typeface="Patrick Hand" pitchFamily="34" charset="-120"/>
              </a:rPr>
              <a:t>Experiment</a:t>
            </a:r>
            <a:endParaRPr lang="en-US" sz="1700" dirty="0"/>
          </a:p>
        </p:txBody>
      </p:sp>
      <p:sp>
        <p:nvSpPr>
          <p:cNvPr id="7" name="Text 5"/>
          <p:cNvSpPr/>
          <p:nvPr/>
        </p:nvSpPr>
        <p:spPr>
          <a:xfrm>
            <a:off x="4275415" y="2719268"/>
            <a:ext cx="2818328" cy="348139"/>
          </a:xfrm>
          <a:prstGeom prst="rect">
            <a:avLst/>
          </a:prstGeom>
          <a:noFill/>
          <a:ln/>
        </p:spPr>
        <p:txBody>
          <a:bodyPr wrap="none" lIns="0" tIns="0" rIns="0" bIns="0" rtlCol="0" anchor="t"/>
          <a:lstStyle/>
          <a:p>
            <a:pPr marL="0" indent="0" algn="l">
              <a:lnSpc>
                <a:spcPts val="2700"/>
              </a:lnSpc>
              <a:buNone/>
            </a:pPr>
            <a:r>
              <a:rPr lang="en-US" sz="1700" b="1" dirty="0">
                <a:solidFill>
                  <a:srgbClr val="383838"/>
                </a:solidFill>
                <a:latin typeface="Patrick Hand" pitchFamily="34" charset="0"/>
                <a:ea typeface="Patrick Hand" pitchFamily="34" charset="-122"/>
                <a:cs typeface="Patrick Hand" pitchFamily="34" charset="-120"/>
              </a:rPr>
              <a:t>Years</a:t>
            </a:r>
            <a:endParaRPr lang="en-US" sz="1700" dirty="0"/>
          </a:p>
        </p:txBody>
      </p:sp>
      <p:sp>
        <p:nvSpPr>
          <p:cNvPr id="8" name="Text 6"/>
          <p:cNvSpPr/>
          <p:nvPr/>
        </p:nvSpPr>
        <p:spPr>
          <a:xfrm>
            <a:off x="7536656" y="2719268"/>
            <a:ext cx="2818328" cy="348139"/>
          </a:xfrm>
          <a:prstGeom prst="rect">
            <a:avLst/>
          </a:prstGeom>
          <a:noFill/>
          <a:ln/>
        </p:spPr>
        <p:txBody>
          <a:bodyPr wrap="none" lIns="0" tIns="0" rIns="0" bIns="0" rtlCol="0" anchor="t"/>
          <a:lstStyle/>
          <a:p>
            <a:pPr marL="0" indent="0" algn="l">
              <a:lnSpc>
                <a:spcPts val="2700"/>
              </a:lnSpc>
              <a:buNone/>
            </a:pPr>
            <a:r>
              <a:rPr lang="en-US" sz="1700" b="1" dirty="0">
                <a:solidFill>
                  <a:srgbClr val="383838"/>
                </a:solidFill>
                <a:latin typeface="Patrick Hand" pitchFamily="34" charset="0"/>
                <a:ea typeface="Patrick Hand" pitchFamily="34" charset="-122"/>
                <a:cs typeface="Patrick Hand" pitchFamily="34" charset="-120"/>
              </a:rPr>
              <a:t>Organisms</a:t>
            </a:r>
            <a:endParaRPr lang="en-US" sz="1700" dirty="0"/>
          </a:p>
        </p:txBody>
      </p:sp>
      <p:sp>
        <p:nvSpPr>
          <p:cNvPr id="9" name="Text 7"/>
          <p:cNvSpPr/>
          <p:nvPr/>
        </p:nvSpPr>
        <p:spPr>
          <a:xfrm>
            <a:off x="10797897" y="2719268"/>
            <a:ext cx="2822138" cy="348139"/>
          </a:xfrm>
          <a:prstGeom prst="rect">
            <a:avLst/>
          </a:prstGeom>
          <a:noFill/>
          <a:ln/>
        </p:spPr>
        <p:txBody>
          <a:bodyPr wrap="none" lIns="0" tIns="0" rIns="0" bIns="0" rtlCol="0" anchor="t"/>
          <a:lstStyle/>
          <a:p>
            <a:pPr marL="0" indent="0" algn="l">
              <a:lnSpc>
                <a:spcPts val="2700"/>
              </a:lnSpc>
              <a:buNone/>
            </a:pPr>
            <a:r>
              <a:rPr lang="en-US" sz="1700" b="1" dirty="0">
                <a:solidFill>
                  <a:srgbClr val="383838"/>
                </a:solidFill>
                <a:latin typeface="Patrick Hand" pitchFamily="34" charset="0"/>
                <a:ea typeface="Patrick Hand" pitchFamily="34" charset="-122"/>
                <a:cs typeface="Patrick Hand" pitchFamily="34" charset="-120"/>
              </a:rPr>
              <a:t>Key Findings</a:t>
            </a:r>
            <a:endParaRPr lang="en-US" sz="1700" dirty="0"/>
          </a:p>
        </p:txBody>
      </p:sp>
      <p:sp>
        <p:nvSpPr>
          <p:cNvPr id="10" name="Shape 8"/>
          <p:cNvSpPr/>
          <p:nvPr/>
        </p:nvSpPr>
        <p:spPr>
          <a:xfrm>
            <a:off x="792599" y="3205520"/>
            <a:ext cx="13045083" cy="624364"/>
          </a:xfrm>
          <a:prstGeom prst="rect">
            <a:avLst/>
          </a:prstGeom>
          <a:solidFill>
            <a:srgbClr val="000000">
              <a:alpha val="4000"/>
            </a:srgbClr>
          </a:solidFill>
          <a:ln/>
        </p:spPr>
      </p:sp>
      <p:sp>
        <p:nvSpPr>
          <p:cNvPr id="11" name="Text 9"/>
          <p:cNvSpPr/>
          <p:nvPr/>
        </p:nvSpPr>
        <p:spPr>
          <a:xfrm>
            <a:off x="1010364" y="3343632"/>
            <a:ext cx="282213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PESTO</a:t>
            </a:r>
            <a:endParaRPr lang="en-US" sz="1700" dirty="0"/>
          </a:p>
        </p:txBody>
      </p:sp>
      <p:sp>
        <p:nvSpPr>
          <p:cNvPr id="12" name="Text 10"/>
          <p:cNvSpPr/>
          <p:nvPr/>
        </p:nvSpPr>
        <p:spPr>
          <a:xfrm>
            <a:off x="4275415" y="3343632"/>
            <a:ext cx="281832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2017</a:t>
            </a:r>
            <a:endParaRPr lang="en-US" sz="1700" dirty="0"/>
          </a:p>
        </p:txBody>
      </p:sp>
      <p:sp>
        <p:nvSpPr>
          <p:cNvPr id="13" name="Text 11"/>
          <p:cNvSpPr/>
          <p:nvPr/>
        </p:nvSpPr>
        <p:spPr>
          <a:xfrm>
            <a:off x="7536656" y="3343632"/>
            <a:ext cx="281832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Wheat</a:t>
            </a:r>
            <a:endParaRPr lang="en-US" sz="1700" dirty="0"/>
          </a:p>
        </p:txBody>
      </p:sp>
      <p:sp>
        <p:nvSpPr>
          <p:cNvPr id="14" name="Text 12"/>
          <p:cNvSpPr/>
          <p:nvPr/>
        </p:nvSpPr>
        <p:spPr>
          <a:xfrm>
            <a:off x="10797897" y="3343632"/>
            <a:ext cx="282213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Grew ~10% taller in microgravity</a:t>
            </a:r>
            <a:r>
              <a:rPr lang="en-US" sz="1700" dirty="0">
                <a:solidFill>
                  <a:srgbClr val="EEE27D"/>
                </a:solidFill>
                <a:latin typeface="Patrick Hand" pitchFamily="34" charset="0"/>
                <a:ea typeface="Patrick Hand" pitchFamily="34" charset="-122"/>
                <a:cs typeface="Patrick Hand" pitchFamily="34" charset="-120"/>
              </a:rPr>
              <a:t>1</a:t>
            </a:r>
            <a:endParaRPr lang="en-US" sz="1700" dirty="0"/>
          </a:p>
        </p:txBody>
      </p:sp>
      <p:sp>
        <p:nvSpPr>
          <p:cNvPr id="15" name="Shape 13"/>
          <p:cNvSpPr/>
          <p:nvPr/>
        </p:nvSpPr>
        <p:spPr>
          <a:xfrm>
            <a:off x="792599" y="3829883"/>
            <a:ext cx="13045083" cy="624364"/>
          </a:xfrm>
          <a:prstGeom prst="rect">
            <a:avLst/>
          </a:prstGeom>
          <a:solidFill>
            <a:srgbClr val="FFFFFF">
              <a:alpha val="4000"/>
            </a:srgbClr>
          </a:solidFill>
          <a:ln/>
        </p:spPr>
      </p:sp>
      <p:sp>
        <p:nvSpPr>
          <p:cNvPr id="16" name="Text 14"/>
          <p:cNvSpPr/>
          <p:nvPr/>
        </p:nvSpPr>
        <p:spPr>
          <a:xfrm>
            <a:off x="1010364" y="3967996"/>
            <a:ext cx="282213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Seedling Growth</a:t>
            </a:r>
            <a:endParaRPr lang="en-US" sz="1700" dirty="0"/>
          </a:p>
        </p:txBody>
      </p:sp>
      <p:sp>
        <p:nvSpPr>
          <p:cNvPr id="17" name="Text 15"/>
          <p:cNvSpPr/>
          <p:nvPr/>
        </p:nvSpPr>
        <p:spPr>
          <a:xfrm>
            <a:off x="4275415" y="3967996"/>
            <a:ext cx="281832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2010-2015</a:t>
            </a:r>
            <a:endParaRPr lang="en-US" sz="1700" dirty="0"/>
          </a:p>
        </p:txBody>
      </p:sp>
      <p:sp>
        <p:nvSpPr>
          <p:cNvPr id="18" name="Text 16"/>
          <p:cNvSpPr/>
          <p:nvPr/>
        </p:nvSpPr>
        <p:spPr>
          <a:xfrm>
            <a:off x="7536656" y="3967996"/>
            <a:ext cx="281832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Arabidopsis</a:t>
            </a:r>
            <a:endParaRPr lang="en-US" sz="1700" dirty="0"/>
          </a:p>
        </p:txBody>
      </p:sp>
      <p:sp>
        <p:nvSpPr>
          <p:cNvPr id="19" name="Text 17"/>
          <p:cNvSpPr/>
          <p:nvPr/>
        </p:nvSpPr>
        <p:spPr>
          <a:xfrm>
            <a:off x="10797897" y="3967996"/>
            <a:ext cx="282213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Altered gene expression patterns</a:t>
            </a:r>
            <a:r>
              <a:rPr lang="en-US" sz="1700" dirty="0">
                <a:solidFill>
                  <a:srgbClr val="EEE27D"/>
                </a:solidFill>
                <a:latin typeface="Patrick Hand" pitchFamily="34" charset="0"/>
                <a:ea typeface="Patrick Hand" pitchFamily="34" charset="-122"/>
                <a:cs typeface="Patrick Hand" pitchFamily="34" charset="-120"/>
              </a:rPr>
              <a:t>2</a:t>
            </a:r>
            <a:endParaRPr lang="en-US" sz="1700" dirty="0"/>
          </a:p>
        </p:txBody>
      </p:sp>
      <p:sp>
        <p:nvSpPr>
          <p:cNvPr id="20" name="Shape 18"/>
          <p:cNvSpPr/>
          <p:nvPr/>
        </p:nvSpPr>
        <p:spPr>
          <a:xfrm>
            <a:off x="792599" y="4454247"/>
            <a:ext cx="13045083" cy="972503"/>
          </a:xfrm>
          <a:prstGeom prst="rect">
            <a:avLst/>
          </a:prstGeom>
          <a:solidFill>
            <a:srgbClr val="000000">
              <a:alpha val="4000"/>
            </a:srgbClr>
          </a:solidFill>
          <a:ln/>
        </p:spPr>
      </p:sp>
      <p:sp>
        <p:nvSpPr>
          <p:cNvPr id="21" name="Text 19"/>
          <p:cNvSpPr/>
          <p:nvPr/>
        </p:nvSpPr>
        <p:spPr>
          <a:xfrm>
            <a:off x="1010364" y="4592360"/>
            <a:ext cx="282213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XROOTS</a:t>
            </a:r>
            <a:endParaRPr lang="en-US" sz="1700" dirty="0"/>
          </a:p>
        </p:txBody>
      </p:sp>
      <p:sp>
        <p:nvSpPr>
          <p:cNvPr id="22" name="Text 20"/>
          <p:cNvSpPr/>
          <p:nvPr/>
        </p:nvSpPr>
        <p:spPr>
          <a:xfrm>
            <a:off x="4275415" y="4592360"/>
            <a:ext cx="281832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2019-2022</a:t>
            </a:r>
            <a:endParaRPr lang="en-US" sz="1700" dirty="0"/>
          </a:p>
        </p:txBody>
      </p:sp>
      <p:sp>
        <p:nvSpPr>
          <p:cNvPr id="23" name="Text 21"/>
          <p:cNvSpPr/>
          <p:nvPr/>
        </p:nvSpPr>
        <p:spPr>
          <a:xfrm>
            <a:off x="7536656" y="4592360"/>
            <a:ext cx="281832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Various plants</a:t>
            </a:r>
            <a:endParaRPr lang="en-US" sz="1700" dirty="0"/>
          </a:p>
        </p:txBody>
      </p:sp>
      <p:sp>
        <p:nvSpPr>
          <p:cNvPr id="24" name="Text 22"/>
          <p:cNvSpPr/>
          <p:nvPr/>
        </p:nvSpPr>
        <p:spPr>
          <a:xfrm>
            <a:off x="10797897" y="4592360"/>
            <a:ext cx="2822138" cy="696278"/>
          </a:xfrm>
          <a:prstGeom prst="rect">
            <a:avLst/>
          </a:prstGeom>
          <a:noFill/>
          <a:ln/>
        </p:spPr>
        <p:txBody>
          <a:bodyPr wrap="squar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Hydroponic/aeroponic systems viable</a:t>
            </a:r>
            <a:r>
              <a:rPr lang="en-US" sz="1700" dirty="0">
                <a:solidFill>
                  <a:srgbClr val="EEE27D"/>
                </a:solidFill>
                <a:latin typeface="Patrick Hand" pitchFamily="34" charset="0"/>
                <a:ea typeface="Patrick Hand" pitchFamily="34" charset="-122"/>
                <a:cs typeface="Patrick Hand" pitchFamily="34" charset="-120"/>
              </a:rPr>
              <a:t>3</a:t>
            </a:r>
            <a:endParaRPr lang="en-US" sz="1700" dirty="0"/>
          </a:p>
        </p:txBody>
      </p:sp>
      <p:sp>
        <p:nvSpPr>
          <p:cNvPr id="25" name="Shape 23"/>
          <p:cNvSpPr/>
          <p:nvPr/>
        </p:nvSpPr>
        <p:spPr>
          <a:xfrm>
            <a:off x="792599" y="5426750"/>
            <a:ext cx="13045083" cy="972503"/>
          </a:xfrm>
          <a:prstGeom prst="rect">
            <a:avLst/>
          </a:prstGeom>
          <a:solidFill>
            <a:srgbClr val="FFFFFF">
              <a:alpha val="4000"/>
            </a:srgbClr>
          </a:solidFill>
          <a:ln/>
        </p:spPr>
      </p:sp>
      <p:sp>
        <p:nvSpPr>
          <p:cNvPr id="26" name="Text 24"/>
          <p:cNvSpPr/>
          <p:nvPr/>
        </p:nvSpPr>
        <p:spPr>
          <a:xfrm>
            <a:off x="1010364" y="5564862"/>
            <a:ext cx="2822138" cy="696278"/>
          </a:xfrm>
          <a:prstGeom prst="rect">
            <a:avLst/>
          </a:prstGeom>
          <a:noFill/>
          <a:ln/>
        </p:spPr>
        <p:txBody>
          <a:bodyPr wrap="squar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ADVASC, Veg-03, Veg-05, PH-03, PH-04</a:t>
            </a:r>
            <a:endParaRPr lang="en-US" sz="1700" dirty="0"/>
          </a:p>
        </p:txBody>
      </p:sp>
      <p:sp>
        <p:nvSpPr>
          <p:cNvPr id="27" name="Text 25"/>
          <p:cNvSpPr/>
          <p:nvPr/>
        </p:nvSpPr>
        <p:spPr>
          <a:xfrm>
            <a:off x="4275415" y="5564862"/>
            <a:ext cx="281832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2000-2023</a:t>
            </a:r>
            <a:endParaRPr lang="en-US" sz="1700" dirty="0"/>
          </a:p>
        </p:txBody>
      </p:sp>
      <p:sp>
        <p:nvSpPr>
          <p:cNvPr id="28" name="Text 26"/>
          <p:cNvSpPr/>
          <p:nvPr/>
        </p:nvSpPr>
        <p:spPr>
          <a:xfrm>
            <a:off x="7536656" y="5564862"/>
            <a:ext cx="281832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Lettuce, radish</a:t>
            </a:r>
            <a:endParaRPr lang="en-US" sz="1700" dirty="0"/>
          </a:p>
        </p:txBody>
      </p:sp>
      <p:sp>
        <p:nvSpPr>
          <p:cNvPr id="29" name="Text 27"/>
          <p:cNvSpPr/>
          <p:nvPr/>
        </p:nvSpPr>
        <p:spPr>
          <a:xfrm>
            <a:off x="10797897" y="5564862"/>
            <a:ext cx="2822138" cy="348139"/>
          </a:xfrm>
          <a:prstGeom prst="rect">
            <a:avLst/>
          </a:prstGeom>
          <a:noFill/>
          <a:ln/>
        </p:spPr>
        <p:txBody>
          <a:bodyPr wrap="none" lIns="0" tIns="0" rIns="0" bIns="0" rtlCol="0" anchor="t"/>
          <a:lstStyle/>
          <a:p>
            <a:pPr marL="0" indent="0" algn="l">
              <a:lnSpc>
                <a:spcPts val="2700"/>
              </a:lnSpc>
              <a:buNone/>
            </a:pPr>
            <a:r>
              <a:rPr lang="en-US" sz="1700" dirty="0">
                <a:solidFill>
                  <a:srgbClr val="383838"/>
                </a:solidFill>
                <a:latin typeface="Patrick Hand" pitchFamily="34" charset="0"/>
                <a:ea typeface="Patrick Hand" pitchFamily="34" charset="-122"/>
                <a:cs typeface="Patrick Hand" pitchFamily="34" charset="-120"/>
              </a:rPr>
              <a:t>Nutrient uptake changes in space</a:t>
            </a:r>
            <a:endParaRPr lang="en-US" sz="1700" dirty="0"/>
          </a:p>
        </p:txBody>
      </p:sp>
      <p:sp>
        <p:nvSpPr>
          <p:cNvPr id="30" name="Shape 28"/>
          <p:cNvSpPr/>
          <p:nvPr/>
        </p:nvSpPr>
        <p:spPr>
          <a:xfrm>
            <a:off x="784979" y="6651665"/>
            <a:ext cx="13060323" cy="924878"/>
          </a:xfrm>
          <a:prstGeom prst="roundRect">
            <a:avLst>
              <a:gd name="adj" fmla="val 9885"/>
            </a:avLst>
          </a:prstGeom>
          <a:solidFill>
            <a:srgbClr val="D9D9D9"/>
          </a:solidFill>
          <a:ln/>
        </p:spPr>
      </p:sp>
      <p:pic>
        <p:nvPicPr>
          <p:cNvPr id="31" name="Image 0" descr="preencoded.png"/>
          <p:cNvPicPr>
            <a:picLocks noChangeAspect="1"/>
          </p:cNvPicPr>
          <p:nvPr/>
        </p:nvPicPr>
        <p:blipFill>
          <a:blip r:embed="rId3"/>
          <a:stretch>
            <a:fillRect/>
          </a:stretch>
        </p:blipFill>
        <p:spPr>
          <a:xfrm>
            <a:off x="1002625" y="6984683"/>
            <a:ext cx="272058" cy="217646"/>
          </a:xfrm>
          <a:prstGeom prst="rect">
            <a:avLst/>
          </a:prstGeom>
        </p:spPr>
      </p:pic>
      <p:sp>
        <p:nvSpPr>
          <p:cNvPr id="32" name="Text 29"/>
          <p:cNvSpPr/>
          <p:nvPr/>
        </p:nvSpPr>
        <p:spPr>
          <a:xfrm>
            <a:off x="1492329" y="6923723"/>
            <a:ext cx="12135326" cy="348139"/>
          </a:xfrm>
          <a:prstGeom prst="rect">
            <a:avLst/>
          </a:prstGeom>
          <a:noFill/>
          <a:ln/>
        </p:spPr>
        <p:txBody>
          <a:bodyPr wrap="none" lIns="0" tIns="0" rIns="0" bIns="0" rtlCol="0" anchor="t"/>
          <a:lstStyle/>
          <a:p>
            <a:pPr marL="0" indent="0" algn="l">
              <a:lnSpc>
                <a:spcPts val="2700"/>
              </a:lnSpc>
              <a:buNone/>
            </a:pPr>
            <a:r>
              <a:rPr lang="en-US" sz="1700" dirty="0">
                <a:solidFill>
                  <a:srgbClr val="000000"/>
                </a:solidFill>
                <a:latin typeface="Patrick Hand" pitchFamily="34" charset="0"/>
                <a:ea typeface="Patrick Hand" pitchFamily="34" charset="-122"/>
                <a:cs typeface="Patrick Hand" pitchFamily="34" charset="-120"/>
              </a:rPr>
              <a:t>1: tallernasa.gov | 2: changesnasa.gov | 3: systemsscience.nasa.gov</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571428"/>
          </a:xfrm>
          <a:prstGeom prst="rect">
            <a:avLst/>
          </a:prstGeom>
        </p:spPr>
      </p:pic>
      <p:sp>
        <p:nvSpPr>
          <p:cNvPr id="3" name="Text 0"/>
          <p:cNvSpPr/>
          <p:nvPr/>
        </p:nvSpPr>
        <p:spPr>
          <a:xfrm>
            <a:off x="6137672" y="511731"/>
            <a:ext cx="6872168" cy="465177"/>
          </a:xfrm>
          <a:prstGeom prst="rect">
            <a:avLst/>
          </a:prstGeom>
          <a:noFill/>
          <a:ln/>
        </p:spPr>
        <p:txBody>
          <a:bodyPr wrap="none" lIns="0" tIns="0" rIns="0" bIns="0" rtlCol="0" anchor="t"/>
          <a:lstStyle/>
          <a:p>
            <a:pPr marL="0" indent="0" algn="l">
              <a:lnSpc>
                <a:spcPts val="3650"/>
              </a:lnSpc>
              <a:buNone/>
            </a:pPr>
            <a:r>
              <a:rPr lang="en-US" sz="2900" dirty="0">
                <a:solidFill>
                  <a:srgbClr val="383838"/>
                </a:solidFill>
                <a:latin typeface="Patrick Hand" pitchFamily="34" charset="0"/>
                <a:ea typeface="Patrick Hand" pitchFamily="34" charset="-122"/>
                <a:cs typeface="Patrick Hand" pitchFamily="34" charset="-120"/>
              </a:rPr>
              <a:t>The Space Biology Knowledge Engine: Core Solution</a:t>
            </a:r>
            <a:endParaRPr lang="en-US" sz="2900" dirty="0"/>
          </a:p>
        </p:txBody>
      </p:sp>
      <p:sp>
        <p:nvSpPr>
          <p:cNvPr id="4" name="Text 1"/>
          <p:cNvSpPr/>
          <p:nvPr/>
        </p:nvSpPr>
        <p:spPr>
          <a:xfrm>
            <a:off x="6137672" y="1255990"/>
            <a:ext cx="7841456" cy="1190625"/>
          </a:xfrm>
          <a:prstGeom prst="rect">
            <a:avLst/>
          </a:prstGeom>
          <a:noFill/>
          <a:ln/>
        </p:spPr>
        <p:txBody>
          <a:bodyPr wrap="square" lIns="0" tIns="0" rIns="0" bIns="0" rtlCol="0" anchor="t"/>
          <a:lstStyle/>
          <a:p>
            <a:pPr marL="0" indent="0" algn="l">
              <a:lnSpc>
                <a:spcPts val="2300"/>
              </a:lnSpc>
              <a:buNone/>
            </a:pPr>
            <a:r>
              <a:rPr lang="en-US" sz="1450" dirty="0">
                <a:solidFill>
                  <a:srgbClr val="383838"/>
                </a:solidFill>
                <a:latin typeface="Patrick Hand" pitchFamily="34" charset="0"/>
                <a:ea typeface="Patrick Hand" pitchFamily="34" charset="-122"/>
                <a:cs typeface="Patrick Hand" pitchFamily="34" charset="-120"/>
              </a:rPr>
              <a:t>This engine transforms scattered NASA data into an actionable resource. It ingests structured metadata from experiments, constructs a knowledge graph connecting biological entities and outcomes, and delivers an interactive FastAPI-based dashboard for exploration. Researchers can query links between microgravity effects and organism responses, streamlining mission design.</a:t>
            </a:r>
            <a:endParaRPr lang="en-US" sz="1450" dirty="0"/>
          </a:p>
        </p:txBody>
      </p:sp>
      <p:pic>
        <p:nvPicPr>
          <p:cNvPr id="5" name="Image 1" descr="preencoded.png"/>
          <p:cNvPicPr>
            <a:picLocks noChangeAspect="1"/>
          </p:cNvPicPr>
          <p:nvPr/>
        </p:nvPicPr>
        <p:blipFill>
          <a:blip r:embed="rId4"/>
          <a:stretch>
            <a:fillRect/>
          </a:stretch>
        </p:blipFill>
        <p:spPr>
          <a:xfrm>
            <a:off x="6137672" y="2655927"/>
            <a:ext cx="7841456" cy="5403771"/>
          </a:xfrm>
          <a:prstGeom prst="rect">
            <a:avLst/>
          </a:prstGeom>
        </p:spPr>
      </p:pic>
      <p:sp>
        <p:nvSpPr>
          <p:cNvPr id="6" name="Text 2"/>
          <p:cNvSpPr/>
          <p:nvPr/>
        </p:nvSpPr>
        <p:spPr>
          <a:xfrm>
            <a:off x="6492062" y="6018346"/>
            <a:ext cx="1826786" cy="228348"/>
          </a:xfrm>
          <a:prstGeom prst="rect">
            <a:avLst/>
          </a:prstGeom>
          <a:noFill/>
          <a:ln/>
        </p:spPr>
        <p:txBody>
          <a:bodyPr wrap="none" lIns="0" tIns="0" rIns="0" bIns="0" rtlCol="0" anchor="t"/>
          <a:lstStyle/>
          <a:p>
            <a:pPr marL="0" indent="0" algn="ctr">
              <a:lnSpc>
                <a:spcPts val="1350"/>
              </a:lnSpc>
              <a:buNone/>
            </a:pPr>
            <a:r>
              <a:rPr lang="en-US" sz="1050" dirty="0">
                <a:solidFill>
                  <a:srgbClr val="383838"/>
                </a:solidFill>
                <a:latin typeface="Patrick Hand" pitchFamily="34" charset="0"/>
                <a:ea typeface="Patrick Hand" pitchFamily="34" charset="-122"/>
                <a:cs typeface="Patrick Hand" pitchFamily="34" charset="-120"/>
              </a:rPr>
              <a:t>NASA Publications</a:t>
            </a:r>
            <a:endParaRPr lang="en-US" sz="1050" dirty="0"/>
          </a:p>
        </p:txBody>
      </p:sp>
      <p:pic>
        <p:nvPicPr>
          <p:cNvPr id="7" name="Image 2" descr="preencoded.png"/>
          <p:cNvPicPr>
            <a:picLocks noChangeAspect="1"/>
          </p:cNvPicPr>
          <p:nvPr/>
        </p:nvPicPr>
        <p:blipFill>
          <a:blip r:embed="rId5"/>
          <a:stretch>
            <a:fillRect/>
          </a:stretch>
        </p:blipFill>
        <p:spPr>
          <a:xfrm>
            <a:off x="7249258" y="4641755"/>
            <a:ext cx="507441" cy="507441"/>
          </a:xfrm>
          <a:prstGeom prst="rect">
            <a:avLst/>
          </a:prstGeom>
        </p:spPr>
      </p:pic>
      <p:sp>
        <p:nvSpPr>
          <p:cNvPr id="8" name="Text 3"/>
          <p:cNvSpPr/>
          <p:nvPr/>
        </p:nvSpPr>
        <p:spPr>
          <a:xfrm>
            <a:off x="8352941" y="3806222"/>
            <a:ext cx="1826787" cy="228348"/>
          </a:xfrm>
          <a:prstGeom prst="rect">
            <a:avLst/>
          </a:prstGeom>
          <a:noFill/>
          <a:ln/>
        </p:spPr>
        <p:txBody>
          <a:bodyPr wrap="none" lIns="0" tIns="0" rIns="0" bIns="0" rtlCol="0" anchor="t"/>
          <a:lstStyle/>
          <a:p>
            <a:pPr marL="0" indent="0" algn="ctr">
              <a:lnSpc>
                <a:spcPts val="1350"/>
              </a:lnSpc>
              <a:buNone/>
            </a:pPr>
            <a:r>
              <a:rPr lang="en-US" sz="1050" dirty="0">
                <a:solidFill>
                  <a:srgbClr val="383838"/>
                </a:solidFill>
                <a:latin typeface="Patrick Hand" pitchFamily="34" charset="0"/>
                <a:ea typeface="Patrick Hand" pitchFamily="34" charset="-122"/>
                <a:cs typeface="Patrick Hand" pitchFamily="34" charset="-120"/>
              </a:rPr>
              <a:t>CSV Ingestion</a:t>
            </a:r>
            <a:endParaRPr lang="en-US" sz="1050" dirty="0"/>
          </a:p>
        </p:txBody>
      </p:sp>
      <p:pic>
        <p:nvPicPr>
          <p:cNvPr id="9" name="Image 3" descr="preencoded.png"/>
          <p:cNvPicPr>
            <a:picLocks noChangeAspect="1"/>
          </p:cNvPicPr>
          <p:nvPr/>
        </p:nvPicPr>
        <p:blipFill>
          <a:blip r:embed="rId6"/>
          <a:stretch>
            <a:fillRect/>
          </a:stretch>
        </p:blipFill>
        <p:spPr>
          <a:xfrm>
            <a:off x="8853247" y="4951135"/>
            <a:ext cx="507441" cy="507441"/>
          </a:xfrm>
          <a:prstGeom prst="rect">
            <a:avLst/>
          </a:prstGeom>
        </p:spPr>
      </p:pic>
      <p:sp>
        <p:nvSpPr>
          <p:cNvPr id="10" name="Text 4"/>
          <p:cNvSpPr/>
          <p:nvPr/>
        </p:nvSpPr>
        <p:spPr>
          <a:xfrm>
            <a:off x="9803270" y="6682934"/>
            <a:ext cx="1826786" cy="228348"/>
          </a:xfrm>
          <a:prstGeom prst="rect">
            <a:avLst/>
          </a:prstGeom>
          <a:noFill/>
          <a:ln/>
        </p:spPr>
        <p:txBody>
          <a:bodyPr wrap="none" lIns="0" tIns="0" rIns="0" bIns="0" rtlCol="0" anchor="t"/>
          <a:lstStyle/>
          <a:p>
            <a:pPr marL="0" indent="0" algn="ctr">
              <a:lnSpc>
                <a:spcPts val="1350"/>
              </a:lnSpc>
              <a:buNone/>
            </a:pPr>
            <a:r>
              <a:rPr lang="en-US" sz="1050" dirty="0">
                <a:solidFill>
                  <a:srgbClr val="383838"/>
                </a:solidFill>
                <a:latin typeface="Patrick Hand" pitchFamily="34" charset="0"/>
                <a:ea typeface="Patrick Hand" pitchFamily="34" charset="-122"/>
                <a:cs typeface="Patrick Hand" pitchFamily="34" charset="-120"/>
              </a:rPr>
              <a:t>Knowledge Graph</a:t>
            </a:r>
            <a:endParaRPr lang="en-US" sz="1050" dirty="0"/>
          </a:p>
        </p:txBody>
      </p:sp>
      <p:pic>
        <p:nvPicPr>
          <p:cNvPr id="11" name="Image 4" descr="preencoded.png"/>
          <p:cNvPicPr>
            <a:picLocks noChangeAspect="1"/>
          </p:cNvPicPr>
          <p:nvPr/>
        </p:nvPicPr>
        <p:blipFill>
          <a:blip r:embed="rId7"/>
          <a:stretch>
            <a:fillRect/>
          </a:stretch>
        </p:blipFill>
        <p:spPr>
          <a:xfrm>
            <a:off x="10457393" y="5260515"/>
            <a:ext cx="507441" cy="507441"/>
          </a:xfrm>
          <a:prstGeom prst="rect">
            <a:avLst/>
          </a:prstGeom>
        </p:spPr>
      </p:pic>
      <p:sp>
        <p:nvSpPr>
          <p:cNvPr id="12" name="Text 5"/>
          <p:cNvSpPr/>
          <p:nvPr/>
        </p:nvSpPr>
        <p:spPr>
          <a:xfrm>
            <a:off x="11705380" y="4403574"/>
            <a:ext cx="1826785" cy="228348"/>
          </a:xfrm>
          <a:prstGeom prst="rect">
            <a:avLst/>
          </a:prstGeom>
          <a:noFill/>
          <a:ln/>
        </p:spPr>
        <p:txBody>
          <a:bodyPr wrap="none" lIns="0" tIns="0" rIns="0" bIns="0" rtlCol="0" anchor="t"/>
          <a:lstStyle/>
          <a:p>
            <a:pPr marL="0" indent="0" algn="ctr">
              <a:lnSpc>
                <a:spcPts val="1350"/>
              </a:lnSpc>
              <a:buNone/>
            </a:pPr>
            <a:r>
              <a:rPr lang="en-US" sz="1050" dirty="0">
                <a:solidFill>
                  <a:srgbClr val="383838"/>
                </a:solidFill>
                <a:latin typeface="Patrick Hand" pitchFamily="34" charset="0"/>
                <a:ea typeface="Patrick Hand" pitchFamily="34" charset="-122"/>
                <a:cs typeface="Patrick Hand" pitchFamily="34" charset="-120"/>
              </a:rPr>
              <a:t>Interactive Dashboard</a:t>
            </a:r>
            <a:endParaRPr lang="en-US" sz="1050" dirty="0"/>
          </a:p>
        </p:txBody>
      </p:sp>
      <p:pic>
        <p:nvPicPr>
          <p:cNvPr id="13" name="Image 5" descr="preencoded.png"/>
          <p:cNvPicPr>
            <a:picLocks noChangeAspect="1"/>
          </p:cNvPicPr>
          <p:nvPr/>
        </p:nvPicPr>
        <p:blipFill>
          <a:blip r:embed="rId8"/>
          <a:stretch>
            <a:fillRect/>
          </a:stretch>
        </p:blipFill>
        <p:spPr>
          <a:xfrm>
            <a:off x="12164614" y="5592730"/>
            <a:ext cx="507441" cy="5074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571524"/>
            <a:ext cx="5235297" cy="617101"/>
          </a:xfrm>
          <a:prstGeom prst="rect">
            <a:avLst/>
          </a:prstGeom>
          <a:noFill/>
          <a:ln/>
        </p:spPr>
        <p:txBody>
          <a:bodyPr wrap="none" lIns="0" tIns="0" rIns="0" bIns="0" rtlCol="0" anchor="t"/>
          <a:lstStyle/>
          <a:p>
            <a:pPr marL="0" indent="0" algn="l">
              <a:lnSpc>
                <a:spcPts val="4850"/>
              </a:lnSpc>
              <a:buNone/>
            </a:pPr>
            <a:r>
              <a:rPr lang="en-US" sz="3850" dirty="0">
                <a:solidFill>
                  <a:srgbClr val="383838"/>
                </a:solidFill>
                <a:latin typeface="Patrick Hand" pitchFamily="34" charset="0"/>
                <a:ea typeface="Patrick Hand" pitchFamily="34" charset="-122"/>
                <a:cs typeface="Patrick Hand" pitchFamily="34" charset="-120"/>
              </a:rPr>
              <a:t>Building the Knowledge Graph</a:t>
            </a:r>
            <a:endParaRPr lang="en-US" sz="3850" dirty="0"/>
          </a:p>
        </p:txBody>
      </p:sp>
      <p:sp>
        <p:nvSpPr>
          <p:cNvPr id="4" name="Text 1"/>
          <p:cNvSpPr/>
          <p:nvPr/>
        </p:nvSpPr>
        <p:spPr>
          <a:xfrm>
            <a:off x="864037" y="5558909"/>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The graph structures relationships across experiments, organisms, and biological concepts. Nodes represent entities—experiments (blue), organisms (orange), and concepts like gene expression (green)—linked by edges showing influences, such as how microgravity alters plant signaling. Users filter by experiment type for targeted insights, revealing patterns in space adaptation.</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880247"/>
            <a:ext cx="5505926" cy="617101"/>
          </a:xfrm>
          <a:prstGeom prst="rect">
            <a:avLst/>
          </a:prstGeom>
          <a:noFill/>
          <a:ln/>
        </p:spPr>
        <p:txBody>
          <a:bodyPr wrap="none" lIns="0" tIns="0" rIns="0" bIns="0" rtlCol="0" anchor="t"/>
          <a:lstStyle/>
          <a:p>
            <a:pPr marL="0" indent="0" algn="l">
              <a:lnSpc>
                <a:spcPts val="4850"/>
              </a:lnSpc>
              <a:buNone/>
            </a:pPr>
            <a:r>
              <a:rPr lang="en-US" sz="3850" dirty="0">
                <a:solidFill>
                  <a:srgbClr val="383838"/>
                </a:solidFill>
                <a:latin typeface="Patrick Hand" pitchFamily="34" charset="0"/>
                <a:ea typeface="Patrick Hand" pitchFamily="34" charset="-122"/>
                <a:cs typeface="Patrick Hand" pitchFamily="34" charset="-120"/>
              </a:rPr>
              <a:t>Interactive Dashboard Features</a:t>
            </a:r>
            <a:endParaRPr lang="en-US" sz="3850" dirty="0"/>
          </a:p>
        </p:txBody>
      </p:sp>
      <p:pic>
        <p:nvPicPr>
          <p:cNvPr id="4" name="Image 1" descr="preencoded.png"/>
          <p:cNvPicPr>
            <a:picLocks noChangeAspect="1"/>
          </p:cNvPicPr>
          <p:nvPr/>
        </p:nvPicPr>
        <p:blipFill>
          <a:blip r:embed="rId4"/>
          <a:stretch>
            <a:fillRect/>
          </a:stretch>
        </p:blipFill>
        <p:spPr>
          <a:xfrm>
            <a:off x="864037" y="4867632"/>
            <a:ext cx="617220" cy="617220"/>
          </a:xfrm>
          <a:prstGeom prst="rect">
            <a:avLst/>
          </a:prstGeom>
        </p:spPr>
      </p:pic>
      <p:sp>
        <p:nvSpPr>
          <p:cNvPr id="5" name="Text 1"/>
          <p:cNvSpPr/>
          <p:nvPr/>
        </p:nvSpPr>
        <p:spPr>
          <a:xfrm>
            <a:off x="864037" y="5793462"/>
            <a:ext cx="2468880" cy="308610"/>
          </a:xfrm>
          <a:prstGeom prst="rect">
            <a:avLst/>
          </a:prstGeom>
          <a:noFill/>
          <a:ln/>
        </p:spPr>
        <p:txBody>
          <a:bodyPr wrap="none" lIns="0" tIns="0" rIns="0" bIns="0" rtlCol="0" anchor="t"/>
          <a:lstStyle/>
          <a:p>
            <a:pPr marL="0" indent="0" algn="l">
              <a:lnSpc>
                <a:spcPts val="2400"/>
              </a:lnSpc>
              <a:buNone/>
            </a:pPr>
            <a:r>
              <a:rPr lang="en-US" sz="1900" dirty="0">
                <a:solidFill>
                  <a:srgbClr val="383838"/>
                </a:solidFill>
                <a:latin typeface="Patrick Hand" pitchFamily="34" charset="0"/>
                <a:ea typeface="Patrick Hand" pitchFamily="34" charset="-122"/>
                <a:cs typeface="Patrick Hand" pitchFamily="34" charset="-120"/>
              </a:rPr>
              <a:t>Experiment Index</a:t>
            </a:r>
            <a:endParaRPr lang="en-US" sz="1900" dirty="0"/>
          </a:p>
        </p:txBody>
      </p:sp>
      <p:sp>
        <p:nvSpPr>
          <p:cNvPr id="6" name="Text 2"/>
          <p:cNvSpPr/>
          <p:nvPr/>
        </p:nvSpPr>
        <p:spPr>
          <a:xfrm>
            <a:off x="864037" y="6250186"/>
            <a:ext cx="4095036" cy="118514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Browse a comprehensive list of experiments with quick summaries and filters by organism or year.</a:t>
            </a:r>
            <a:endParaRPr lang="en-US" sz="1900" dirty="0"/>
          </a:p>
        </p:txBody>
      </p:sp>
      <p:pic>
        <p:nvPicPr>
          <p:cNvPr id="7" name="Image 2" descr="preencoded.png"/>
          <p:cNvPicPr>
            <a:picLocks noChangeAspect="1"/>
          </p:cNvPicPr>
          <p:nvPr/>
        </p:nvPicPr>
        <p:blipFill>
          <a:blip r:embed="rId5"/>
          <a:stretch>
            <a:fillRect/>
          </a:stretch>
        </p:blipFill>
        <p:spPr>
          <a:xfrm>
            <a:off x="5267682" y="4867632"/>
            <a:ext cx="617220" cy="617220"/>
          </a:xfrm>
          <a:prstGeom prst="rect">
            <a:avLst/>
          </a:prstGeom>
        </p:spPr>
      </p:pic>
      <p:sp>
        <p:nvSpPr>
          <p:cNvPr id="8" name="Text 3"/>
          <p:cNvSpPr/>
          <p:nvPr/>
        </p:nvSpPr>
        <p:spPr>
          <a:xfrm>
            <a:off x="5267682" y="5793462"/>
            <a:ext cx="2468880" cy="308610"/>
          </a:xfrm>
          <a:prstGeom prst="rect">
            <a:avLst/>
          </a:prstGeom>
          <a:noFill/>
          <a:ln/>
        </p:spPr>
        <p:txBody>
          <a:bodyPr wrap="none" lIns="0" tIns="0" rIns="0" bIns="0" rtlCol="0" anchor="t"/>
          <a:lstStyle/>
          <a:p>
            <a:pPr marL="0" indent="0" algn="l">
              <a:lnSpc>
                <a:spcPts val="2400"/>
              </a:lnSpc>
              <a:buNone/>
            </a:pPr>
            <a:r>
              <a:rPr lang="en-US" sz="1900" dirty="0">
                <a:solidFill>
                  <a:srgbClr val="383838"/>
                </a:solidFill>
                <a:latin typeface="Patrick Hand" pitchFamily="34" charset="0"/>
                <a:ea typeface="Patrick Hand" pitchFamily="34" charset="-122"/>
                <a:cs typeface="Patrick Hand" pitchFamily="34" charset="-120"/>
              </a:rPr>
              <a:t>Detailed Pages</a:t>
            </a:r>
            <a:endParaRPr lang="en-US" sz="1900" dirty="0"/>
          </a:p>
        </p:txBody>
      </p:sp>
      <p:sp>
        <p:nvSpPr>
          <p:cNvPr id="9" name="Text 4"/>
          <p:cNvSpPr/>
          <p:nvPr/>
        </p:nvSpPr>
        <p:spPr>
          <a:xfrm>
            <a:off x="5267682" y="6250186"/>
            <a:ext cx="4095036" cy="118514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Access in-depth views with experiment overviews, key findings, and full citations for deeper analysis.</a:t>
            </a:r>
            <a:endParaRPr lang="en-US" sz="1900" dirty="0"/>
          </a:p>
        </p:txBody>
      </p:sp>
      <p:pic>
        <p:nvPicPr>
          <p:cNvPr id="10" name="Image 3" descr="preencoded.png"/>
          <p:cNvPicPr>
            <a:picLocks noChangeAspect="1"/>
          </p:cNvPicPr>
          <p:nvPr/>
        </p:nvPicPr>
        <p:blipFill>
          <a:blip r:embed="rId6"/>
          <a:stretch>
            <a:fillRect/>
          </a:stretch>
        </p:blipFill>
        <p:spPr>
          <a:xfrm>
            <a:off x="9671328" y="4867632"/>
            <a:ext cx="617220" cy="617220"/>
          </a:xfrm>
          <a:prstGeom prst="rect">
            <a:avLst/>
          </a:prstGeom>
        </p:spPr>
      </p:pic>
      <p:sp>
        <p:nvSpPr>
          <p:cNvPr id="11" name="Text 5"/>
          <p:cNvSpPr/>
          <p:nvPr/>
        </p:nvSpPr>
        <p:spPr>
          <a:xfrm>
            <a:off x="9671328" y="5793462"/>
            <a:ext cx="2468880" cy="308610"/>
          </a:xfrm>
          <a:prstGeom prst="rect">
            <a:avLst/>
          </a:prstGeom>
          <a:noFill/>
          <a:ln/>
        </p:spPr>
        <p:txBody>
          <a:bodyPr wrap="none" lIns="0" tIns="0" rIns="0" bIns="0" rtlCol="0" anchor="t"/>
          <a:lstStyle/>
          <a:p>
            <a:pPr marL="0" indent="0" algn="l">
              <a:lnSpc>
                <a:spcPts val="2400"/>
              </a:lnSpc>
              <a:buNone/>
            </a:pPr>
            <a:r>
              <a:rPr lang="en-US" sz="1900" dirty="0">
                <a:solidFill>
                  <a:srgbClr val="383838"/>
                </a:solidFill>
                <a:latin typeface="Patrick Hand" pitchFamily="34" charset="0"/>
                <a:ea typeface="Patrick Hand" pitchFamily="34" charset="-122"/>
                <a:cs typeface="Patrick Hand" pitchFamily="34" charset="-120"/>
              </a:rPr>
              <a:t>Plotly Visualizations</a:t>
            </a:r>
            <a:endParaRPr lang="en-US" sz="1900" dirty="0"/>
          </a:p>
        </p:txBody>
      </p:sp>
      <p:sp>
        <p:nvSpPr>
          <p:cNvPr id="12" name="Text 6"/>
          <p:cNvSpPr/>
          <p:nvPr/>
        </p:nvSpPr>
        <p:spPr>
          <a:xfrm>
            <a:off x="9671328" y="6250186"/>
            <a:ext cx="4095036" cy="118514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Interactive graphs display trends, such as growth rates across missions, enabling dynamic data exploration.</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84396"/>
          </a:xfrm>
          <a:prstGeom prst="rect">
            <a:avLst/>
          </a:prstGeom>
        </p:spPr>
      </p:pic>
      <p:sp>
        <p:nvSpPr>
          <p:cNvPr id="3" name="Text 0"/>
          <p:cNvSpPr/>
          <p:nvPr/>
        </p:nvSpPr>
        <p:spPr>
          <a:xfrm>
            <a:off x="784979" y="3396972"/>
            <a:ext cx="5796677" cy="556855"/>
          </a:xfrm>
          <a:prstGeom prst="rect">
            <a:avLst/>
          </a:prstGeom>
          <a:noFill/>
          <a:ln/>
        </p:spPr>
        <p:txBody>
          <a:bodyPr wrap="none" lIns="0" tIns="0" rIns="0" bIns="0" rtlCol="0" anchor="t"/>
          <a:lstStyle/>
          <a:p>
            <a:pPr marL="0" indent="0" algn="l">
              <a:lnSpc>
                <a:spcPts val="4350"/>
              </a:lnSpc>
              <a:buNone/>
            </a:pPr>
            <a:r>
              <a:rPr lang="en-US" sz="3500" dirty="0">
                <a:solidFill>
                  <a:srgbClr val="383838"/>
                </a:solidFill>
                <a:latin typeface="Patrick Hand" pitchFamily="34" charset="0"/>
                <a:ea typeface="Patrick Hand" pitchFamily="34" charset="-122"/>
                <a:cs typeface="Patrick Hand" pitchFamily="34" charset="-120"/>
              </a:rPr>
              <a:t>Technical Stack and Implementation</a:t>
            </a:r>
            <a:endParaRPr lang="en-US" sz="3500" dirty="0"/>
          </a:p>
        </p:txBody>
      </p:sp>
      <p:sp>
        <p:nvSpPr>
          <p:cNvPr id="4" name="Text 1"/>
          <p:cNvSpPr/>
          <p:nvPr/>
        </p:nvSpPr>
        <p:spPr>
          <a:xfrm>
            <a:off x="784979" y="4287917"/>
            <a:ext cx="13060323" cy="712708"/>
          </a:xfrm>
          <a:prstGeom prst="rect">
            <a:avLst/>
          </a:prstGeom>
          <a:noFill/>
          <a:ln/>
        </p:spPr>
        <p:txBody>
          <a:bodyPr wrap="square" lIns="0" tIns="0" rIns="0" bIns="0" rtlCol="0" anchor="t"/>
          <a:lstStyle/>
          <a:p>
            <a:pPr marL="0" indent="0" algn="l">
              <a:lnSpc>
                <a:spcPts val="2800"/>
              </a:lnSpc>
              <a:buNone/>
            </a:pPr>
            <a:r>
              <a:rPr lang="en-US" sz="1750" dirty="0">
                <a:solidFill>
                  <a:srgbClr val="383838"/>
                </a:solidFill>
                <a:latin typeface="Patrick Hand" pitchFamily="34" charset="0"/>
                <a:ea typeface="Patrick Hand" pitchFamily="34" charset="-122"/>
                <a:cs typeface="Patrick Hand" pitchFamily="34" charset="-120"/>
              </a:rPr>
              <a:t>Built on Python 3.11, the engine uses FastAPI for the robust web server, a custom knowledge-graph builder without external libraries, Pandas for efficient data loading, Plotly for dynamic visualizations, and Jinja2 for templated HTML interfaces. This stack ensures scalability and ease of integration with NASA systems.</a:t>
            </a:r>
            <a:endParaRPr lang="en-US" sz="1750" dirty="0"/>
          </a:p>
        </p:txBody>
      </p:sp>
      <p:sp>
        <p:nvSpPr>
          <p:cNvPr id="5" name="Text 2"/>
          <p:cNvSpPr/>
          <p:nvPr/>
        </p:nvSpPr>
        <p:spPr>
          <a:xfrm>
            <a:off x="784979" y="5251133"/>
            <a:ext cx="13060323" cy="356354"/>
          </a:xfrm>
          <a:prstGeom prst="rect">
            <a:avLst/>
          </a:prstGeom>
          <a:noFill/>
          <a:ln/>
        </p:spPr>
        <p:txBody>
          <a:bodyPr wrap="none" lIns="0" tIns="0" rIns="0" bIns="0" rtlCol="0" anchor="t"/>
          <a:lstStyle/>
          <a:p>
            <a:pPr marL="0" indent="0" algn="l">
              <a:lnSpc>
                <a:spcPts val="2800"/>
              </a:lnSpc>
              <a:buNone/>
            </a:pPr>
            <a:r>
              <a:rPr lang="en-US" sz="1750" dirty="0">
                <a:solidFill>
                  <a:srgbClr val="383838"/>
                </a:solidFill>
                <a:latin typeface="Patrick Hand" pitchFamily="34" charset="0"/>
                <a:ea typeface="Patrick Hand" pitchFamily="34" charset="-122"/>
                <a:cs typeface="Patrick Hand" pitchFamily="34" charset="-120"/>
              </a:rPr>
              <a:t>Example graph construction snippet:</a:t>
            </a:r>
            <a:endParaRPr lang="en-US" sz="1750" dirty="0"/>
          </a:p>
        </p:txBody>
      </p:sp>
      <p:sp>
        <p:nvSpPr>
          <p:cNvPr id="6" name="Shape 3"/>
          <p:cNvSpPr/>
          <p:nvPr/>
        </p:nvSpPr>
        <p:spPr>
          <a:xfrm>
            <a:off x="784979" y="5857994"/>
            <a:ext cx="13060323" cy="1759506"/>
          </a:xfrm>
          <a:prstGeom prst="roundRect">
            <a:avLst>
              <a:gd name="adj" fmla="val 5317"/>
            </a:avLst>
          </a:prstGeom>
          <a:solidFill>
            <a:srgbClr val="EAEAEA"/>
          </a:solidFill>
          <a:ln/>
        </p:spPr>
      </p:sp>
      <p:sp>
        <p:nvSpPr>
          <p:cNvPr id="7" name="Shape 4"/>
          <p:cNvSpPr/>
          <p:nvPr/>
        </p:nvSpPr>
        <p:spPr>
          <a:xfrm>
            <a:off x="773906" y="5857994"/>
            <a:ext cx="13082468" cy="1759506"/>
          </a:xfrm>
          <a:prstGeom prst="roundRect">
            <a:avLst>
              <a:gd name="adj" fmla="val 1899"/>
            </a:avLst>
          </a:prstGeom>
          <a:solidFill>
            <a:srgbClr val="EAEAEA"/>
          </a:solidFill>
          <a:ln/>
        </p:spPr>
      </p:sp>
      <p:sp>
        <p:nvSpPr>
          <p:cNvPr id="8" name="Text 5"/>
          <p:cNvSpPr/>
          <p:nvPr/>
        </p:nvSpPr>
        <p:spPr>
          <a:xfrm>
            <a:off x="996553" y="6025039"/>
            <a:ext cx="12637175" cy="1425416"/>
          </a:xfrm>
          <a:prstGeom prst="rect">
            <a:avLst/>
          </a:prstGeom>
          <a:noFill/>
          <a:ln/>
        </p:spPr>
        <p:txBody>
          <a:bodyPr wrap="square" lIns="0" tIns="0" rIns="0" bIns="0" rtlCol="0" anchor="t"/>
          <a:lstStyle/>
          <a:p>
            <a:pPr marL="0" indent="0" algn="l">
              <a:lnSpc>
                <a:spcPts val="2800"/>
              </a:lnSpc>
              <a:buNone/>
            </a:pPr>
            <a:r>
              <a:rPr lang="en-US" sz="1750" dirty="0">
                <a:solidFill>
                  <a:srgbClr val="383838"/>
                </a:solidFill>
                <a:highlight>
                  <a:srgbClr val="EAEAEA"/>
                </a:highlight>
                <a:latin typeface="Consolas" pitchFamily="34" charset="0"/>
                <a:ea typeface="Consolas" pitchFamily="34" charset="-122"/>
                <a:cs typeface="Consolas" pitchFamily="34" charset="-120"/>
              </a:rPr>
              <a:t># Connect experiment to organism nodedef link_experiment_to_organism(exp_id, org_name): graph.add_edge(exp_id, org_name, relation='tested_on') return graph</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TotalTime>
  <Words>503</Words>
  <Application>Microsoft Office PowerPoint</Application>
  <PresentationFormat>Custom</PresentationFormat>
  <Paragraphs>55</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Patrick Hand</vt:lpstr>
      <vt:lpstr>Consolas</vt:lpstr>
      <vt:lpstr>Calibri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Roks _</cp:lastModifiedBy>
  <cp:revision>4</cp:revision>
  <dcterms:created xsi:type="dcterms:W3CDTF">2025-10-05T08:42:25Z</dcterms:created>
  <dcterms:modified xsi:type="dcterms:W3CDTF">2025-10-05T13:37:19Z</dcterms:modified>
</cp:coreProperties>
</file>